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9" r:id="rId4"/>
    <p:sldId id="257" r:id="rId5"/>
    <p:sldId id="260" r:id="rId6"/>
    <p:sldId id="258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Judicial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2109787"/>
            <a:ext cx="31242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3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Appointed by people’s congresses</a:t>
            </a:r>
          </a:p>
          <a:p>
            <a:r>
              <a:rPr lang="en-US" dirty="0" smtClean="0"/>
              <a:t>Serve a max of 2 5-year terms</a:t>
            </a:r>
          </a:p>
          <a:p>
            <a:r>
              <a:rPr lang="en-US" dirty="0" smtClean="0"/>
              <a:t>Supreme People’s Court in Beijing</a:t>
            </a:r>
          </a:p>
          <a:p>
            <a:r>
              <a:rPr lang="en-US" dirty="0" smtClean="0"/>
              <a:t>Hong Kong and Macau have separate court systems</a:t>
            </a:r>
          </a:p>
          <a:p>
            <a:r>
              <a:rPr lang="en-US" dirty="0" smtClean="0"/>
              <a:t>Encourage use of state-sponsored </a:t>
            </a:r>
            <a:r>
              <a:rPr lang="en-US" smtClean="0"/>
              <a:t>arbitration system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1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Constitutional Court, Supreme Court, and Supreme Court of Arbitration</a:t>
            </a:r>
          </a:p>
          <a:p>
            <a:r>
              <a:rPr lang="en-US" sz="2400" dirty="0" smtClean="0"/>
              <a:t>Judges appointed by Federation Council and serve for life</a:t>
            </a:r>
          </a:p>
          <a:p>
            <a:r>
              <a:rPr lang="en-US" sz="2400" dirty="0" smtClean="0"/>
              <a:t>Legal profession unregulated (moving toward regulation)</a:t>
            </a:r>
          </a:p>
          <a:p>
            <a:r>
              <a:rPr lang="en-US" sz="2400" dirty="0" smtClean="0"/>
              <a:t>Arbitration courts have highest international respect and transparency</a:t>
            </a:r>
          </a:p>
          <a:p>
            <a:r>
              <a:rPr lang="en-US" sz="2400" dirty="0" smtClean="0"/>
              <a:t>78% of citizens do not expect to find justice in the courts (transparency international)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27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branch on paper</a:t>
            </a:r>
          </a:p>
          <a:p>
            <a:r>
              <a:rPr lang="en-US" dirty="0" smtClean="0"/>
              <a:t>In practice subject to Executive and Legislative branches</a:t>
            </a:r>
          </a:p>
          <a:p>
            <a:r>
              <a:rPr lang="en-US" dirty="0" smtClean="0"/>
              <a:t>English Law, English Common law, Customary Law and </a:t>
            </a:r>
            <a:r>
              <a:rPr lang="en-US" dirty="0" err="1" smtClean="0"/>
              <a:t>Shariah</a:t>
            </a:r>
            <a:r>
              <a:rPr lang="en-US" dirty="0" smtClean="0"/>
              <a:t> Law</a:t>
            </a:r>
          </a:p>
          <a:p>
            <a:r>
              <a:rPr lang="en-US" dirty="0" smtClean="0"/>
              <a:t>Allow for </a:t>
            </a:r>
            <a:r>
              <a:rPr lang="en-US" dirty="0" err="1" smtClean="0"/>
              <a:t>Shariah</a:t>
            </a:r>
            <a:r>
              <a:rPr lang="en-US" dirty="0" smtClean="0"/>
              <a:t> courts in the North</a:t>
            </a:r>
          </a:p>
          <a:p>
            <a:r>
              <a:rPr lang="en-US" dirty="0" smtClean="0"/>
              <a:t>Supreme Court based in </a:t>
            </a:r>
            <a:r>
              <a:rPr lang="en-US" dirty="0" err="1" smtClean="0"/>
              <a:t>Abujah</a:t>
            </a:r>
            <a:r>
              <a:rPr lang="en-US" dirty="0" smtClean="0"/>
              <a:t> (not more than 21 justices appointed by president and confirmed)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2797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Civil Law (based on legal code, comes from Rome &amp; Napoleonic Code) </a:t>
            </a:r>
          </a:p>
          <a:p>
            <a:r>
              <a:rPr lang="en-US" dirty="0" smtClean="0"/>
              <a:t>Supreme Court (11 justices, and 1 chief justice)</a:t>
            </a:r>
          </a:p>
          <a:p>
            <a:r>
              <a:rPr lang="en-US" dirty="0" smtClean="0"/>
              <a:t>Supreme Court justice appointed for 15 year terms</a:t>
            </a:r>
          </a:p>
          <a:p>
            <a:r>
              <a:rPr lang="en-US" dirty="0" smtClean="0"/>
              <a:t>Appointed by president, confirmed by legislature</a:t>
            </a:r>
          </a:p>
          <a:p>
            <a:r>
              <a:rPr lang="en-US" dirty="0" smtClean="0"/>
              <a:t>Inquisitorial judicial system (not adversarial) </a:t>
            </a:r>
          </a:p>
          <a:p>
            <a:pPr lvl="1"/>
            <a:r>
              <a:rPr lang="en-US" dirty="0" smtClean="0"/>
              <a:t>Courts function as investigators</a:t>
            </a:r>
          </a:p>
          <a:p>
            <a:pPr lvl="1"/>
            <a:r>
              <a:rPr lang="en-US" dirty="0" smtClean="0"/>
              <a:t>From French and Roman Law </a:t>
            </a:r>
          </a:p>
          <a:p>
            <a:pPr lvl="1"/>
            <a:r>
              <a:rPr lang="en-US" dirty="0" smtClean="0"/>
              <a:t>Role of lawyers different (reform efforts)</a:t>
            </a:r>
          </a:p>
          <a:p>
            <a:pPr lvl="1"/>
            <a:r>
              <a:rPr lang="en-US" dirty="0" smtClean="0"/>
              <a:t>Results in </a:t>
            </a:r>
            <a:r>
              <a:rPr lang="en-US" smtClean="0"/>
              <a:t>a backlog of cases…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404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Supreme Court</a:t>
            </a:r>
          </a:p>
          <a:p>
            <a:r>
              <a:rPr lang="en-US" dirty="0" smtClean="0"/>
              <a:t>Common law county (based on precedence and tradition) </a:t>
            </a:r>
          </a:p>
          <a:p>
            <a:r>
              <a:rPr lang="en-US" dirty="0" smtClean="0"/>
              <a:t>Adversarial legal system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7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85766" cy="1320800"/>
          </a:xfrm>
        </p:spPr>
        <p:txBody>
          <a:bodyPr/>
          <a:lstStyle/>
          <a:p>
            <a:r>
              <a:rPr lang="en-US" dirty="0" smtClean="0"/>
              <a:t>Judiciaries can strengthen democracy by: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checks and balances</a:t>
            </a:r>
          </a:p>
          <a:p>
            <a:r>
              <a:rPr lang="en-US" dirty="0" smtClean="0"/>
              <a:t>Maintain separation of powers</a:t>
            </a:r>
          </a:p>
          <a:p>
            <a:r>
              <a:rPr lang="en-US" dirty="0" smtClean="0"/>
              <a:t>Protect rights and liberties (require and restrict government actions)</a:t>
            </a:r>
          </a:p>
          <a:p>
            <a:r>
              <a:rPr lang="en-US" dirty="0" smtClean="0"/>
              <a:t>Establish rule of law (later)</a:t>
            </a:r>
          </a:p>
          <a:p>
            <a:r>
              <a:rPr lang="en-US" dirty="0" smtClean="0"/>
              <a:t>Hold government accountable</a:t>
            </a:r>
          </a:p>
          <a:p>
            <a:r>
              <a:rPr lang="en-US" dirty="0" smtClean="0"/>
              <a:t>Ensure free and fair elections</a:t>
            </a:r>
          </a:p>
          <a:p>
            <a:r>
              <a:rPr lang="en-US" dirty="0" smtClean="0"/>
              <a:t>Allow access point to legal system for citizens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2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by Law (China)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Rulings should follow written laws</a:t>
            </a:r>
          </a:p>
          <a:p>
            <a:r>
              <a:rPr lang="en-US" dirty="0" smtClean="0"/>
              <a:t>Judicial—rulings cannot strike down legislature (only executive)</a:t>
            </a:r>
          </a:p>
          <a:p>
            <a:r>
              <a:rPr lang="en-US" dirty="0" smtClean="0"/>
              <a:t>Limited to letter of the law</a:t>
            </a:r>
          </a:p>
          <a:p>
            <a:r>
              <a:rPr lang="en-US" dirty="0" smtClean="0"/>
              <a:t>Rule through law?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1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 of law is a principle under which all persons, institutions, and entities are accountable to laws that are:</a:t>
            </a:r>
          </a:p>
          <a:p>
            <a:pPr lvl="1"/>
            <a:r>
              <a:rPr lang="en-US" dirty="0"/>
              <a:t>Publicly promulgated</a:t>
            </a:r>
          </a:p>
          <a:p>
            <a:pPr lvl="1"/>
            <a:r>
              <a:rPr lang="en-US" dirty="0"/>
              <a:t>Equally enforced</a:t>
            </a:r>
          </a:p>
          <a:p>
            <a:pPr lvl="1"/>
            <a:r>
              <a:rPr lang="en-US" dirty="0"/>
              <a:t>Independently adjudicated</a:t>
            </a:r>
          </a:p>
          <a:p>
            <a:pPr lvl="1"/>
            <a:r>
              <a:rPr lang="en-US" dirty="0"/>
              <a:t>And consistent with international human rights principles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Requires Independence—why?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5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Rule of Law = Rule by Law + Values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239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in the Judiciary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5100"/>
            <a:ext cx="8596668" cy="5143499"/>
          </a:xfrm>
        </p:spPr>
        <p:txBody>
          <a:bodyPr>
            <a:normAutofit/>
          </a:bodyPr>
          <a:lstStyle/>
          <a:p>
            <a:r>
              <a:rPr lang="en-US" dirty="0" smtClean="0"/>
              <a:t>Countries attempt to keep the judges/judicial system independent to</a:t>
            </a:r>
          </a:p>
          <a:p>
            <a:pPr lvl="1"/>
            <a:r>
              <a:rPr lang="en-US" dirty="0" smtClean="0"/>
              <a:t>Support the democratic philosophy that the power of the people is supreme (Federalist #78-Hamilton)</a:t>
            </a:r>
          </a:p>
          <a:p>
            <a:pPr lvl="1"/>
            <a:r>
              <a:rPr lang="en-US" dirty="0" smtClean="0"/>
              <a:t>Increase the legitimacy of the courts in the eyes of the international community</a:t>
            </a:r>
          </a:p>
          <a:p>
            <a:pPr lvl="1"/>
            <a:r>
              <a:rPr lang="en-US" dirty="0" smtClean="0"/>
              <a:t>Increase the legitimacy of the courts in the eyes of the people </a:t>
            </a:r>
          </a:p>
          <a:p>
            <a:r>
              <a:rPr lang="en-US" dirty="0" smtClean="0"/>
              <a:t>Countries attempt to keep the judges/judicial system independent by</a:t>
            </a:r>
          </a:p>
          <a:p>
            <a:pPr lvl="1"/>
            <a:r>
              <a:rPr lang="en-US" dirty="0" smtClean="0"/>
              <a:t>Separating the judiciary from other government branches</a:t>
            </a:r>
          </a:p>
          <a:p>
            <a:pPr lvl="1"/>
            <a:r>
              <a:rPr lang="en-US" dirty="0" smtClean="0"/>
              <a:t>Appointment and confirmation processes</a:t>
            </a:r>
          </a:p>
          <a:p>
            <a:pPr lvl="1"/>
            <a:r>
              <a:rPr lang="en-US" dirty="0" smtClean="0"/>
              <a:t>Long tenure, security of services</a:t>
            </a:r>
          </a:p>
          <a:p>
            <a:pPr lvl="1"/>
            <a:r>
              <a:rPr lang="en-US" dirty="0" smtClean="0"/>
              <a:t>High qualifications for office</a:t>
            </a:r>
          </a:p>
          <a:p>
            <a:pPr lvl="1"/>
            <a:r>
              <a:rPr lang="en-US" dirty="0" smtClean="0"/>
              <a:t>High salaries</a:t>
            </a:r>
          </a:p>
          <a:p>
            <a:pPr lvl="1"/>
            <a:r>
              <a:rPr lang="en-US" dirty="0" smtClean="0"/>
              <a:t>Prohibition of practice after retirement</a:t>
            </a:r>
          </a:p>
          <a:p>
            <a:pPr lvl="1"/>
            <a:r>
              <a:rPr lang="en-US" dirty="0" smtClean="0"/>
              <a:t>Judicial review &amp; broad jurisdiction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59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Undermining the Judiciary….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Refuse to enact decisions or ignoring them</a:t>
            </a:r>
          </a:p>
          <a:p>
            <a:r>
              <a:rPr lang="en-US" dirty="0" smtClean="0"/>
              <a:t>Appointing only loyal judges </a:t>
            </a:r>
          </a:p>
          <a:p>
            <a:r>
              <a:rPr lang="en-US" dirty="0" smtClean="0"/>
              <a:t>Threatening to remove judges</a:t>
            </a:r>
          </a:p>
          <a:p>
            <a:r>
              <a:rPr lang="en-US" dirty="0" smtClean="0"/>
              <a:t>Blackmailing or intimidating judges</a:t>
            </a:r>
          </a:p>
          <a:p>
            <a:r>
              <a:rPr lang="en-US" dirty="0" smtClean="0"/>
              <a:t>Limit the court’s jurisdiction</a:t>
            </a:r>
          </a:p>
          <a:p>
            <a:r>
              <a:rPr lang="en-US" dirty="0" smtClean="0"/>
              <a:t>Allowing intervention by police or executive</a:t>
            </a:r>
          </a:p>
          <a:p>
            <a:r>
              <a:rPr lang="en-US" dirty="0" smtClean="0"/>
              <a:t>Controlling legal education or professional associations</a:t>
            </a:r>
          </a:p>
          <a:p>
            <a:r>
              <a:rPr lang="en-US" dirty="0" smtClean="0"/>
              <a:t>Ruling by decree or referendum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70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our countries: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Britain</a:t>
            </a:r>
          </a:p>
          <a:p>
            <a:r>
              <a:rPr lang="en-US" dirty="0" smtClean="0"/>
              <a:t>Nigeria</a:t>
            </a:r>
          </a:p>
          <a:p>
            <a:r>
              <a:rPr lang="en-US" dirty="0" smtClean="0"/>
              <a:t>Mexico</a:t>
            </a:r>
          </a:p>
          <a:p>
            <a:r>
              <a:rPr lang="en-US" dirty="0" smtClean="0"/>
              <a:t>Russia</a:t>
            </a:r>
          </a:p>
          <a:p>
            <a:r>
              <a:rPr lang="en-US" dirty="0" smtClean="0"/>
              <a:t>Iran</a:t>
            </a:r>
          </a:p>
          <a:p>
            <a:r>
              <a:rPr lang="en-US" dirty="0" smtClean="0"/>
              <a:t>China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5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of court appointed by President for 5 year term</a:t>
            </a:r>
          </a:p>
          <a:p>
            <a:r>
              <a:rPr lang="en-US" dirty="0" smtClean="0"/>
              <a:t>Secular law melded with Sharia Law</a:t>
            </a:r>
          </a:p>
          <a:p>
            <a:r>
              <a:rPr lang="en-US" dirty="0" smtClean="0"/>
              <a:t>79-82 Revolutionary Tribunals (no appeals)</a:t>
            </a:r>
          </a:p>
          <a:p>
            <a:r>
              <a:rPr lang="en-US" dirty="0" smtClean="0"/>
              <a:t>1982/3 courts reestablished but with religiously trained judges</a:t>
            </a:r>
          </a:p>
          <a:p>
            <a:r>
              <a:rPr lang="en-US" dirty="0" smtClean="0"/>
              <a:t>Council of Guardians approves anyone to be appointed…</a:t>
            </a:r>
          </a:p>
          <a:p>
            <a:r>
              <a:rPr lang="en-US" dirty="0" smtClean="0"/>
              <a:t>Inquisitive system (not adversarial) </a:t>
            </a:r>
          </a:p>
          <a:p>
            <a:r>
              <a:rPr lang="en-US" dirty="0" smtClean="0"/>
              <a:t>Judge holds ultimate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558</Words>
  <Application>Microsoft Office PowerPoint</Application>
  <PresentationFormat>Widescreen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Judicial Systems</vt:lpstr>
      <vt:lpstr>Judiciaries can strengthen democracy by:</vt:lpstr>
      <vt:lpstr>Rule by Law (China) </vt:lpstr>
      <vt:lpstr>Rule of Law</vt:lpstr>
      <vt:lpstr>PowerPoint Presentation</vt:lpstr>
      <vt:lpstr>Independence in the Judiciary</vt:lpstr>
      <vt:lpstr>Undermining the Judiciary….</vt:lpstr>
      <vt:lpstr>In our countries:</vt:lpstr>
      <vt:lpstr>Iran</vt:lpstr>
      <vt:lpstr>China</vt:lpstr>
      <vt:lpstr>Russia</vt:lpstr>
      <vt:lpstr>Nigeria</vt:lpstr>
      <vt:lpstr>Mexico</vt:lpstr>
      <vt:lpstr>Great Britain</vt:lpstr>
    </vt:vector>
  </TitlesOfParts>
  <Company>New Paltz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Judicial Systems</dc:title>
  <dc:creator>Seim, Kara</dc:creator>
  <cp:lastModifiedBy>Seim, Kara</cp:lastModifiedBy>
  <cp:revision>13</cp:revision>
  <dcterms:created xsi:type="dcterms:W3CDTF">2019-10-29T16:17:53Z</dcterms:created>
  <dcterms:modified xsi:type="dcterms:W3CDTF">2019-10-31T16:48:13Z</dcterms:modified>
</cp:coreProperties>
</file>